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8" r:id="rId4"/>
    <p:sldId id="262" r:id="rId5"/>
    <p:sldId id="263" r:id="rId6"/>
    <p:sldId id="257" r:id="rId7"/>
    <p:sldId id="260" r:id="rId8"/>
    <p:sldId id="261" r:id="rId9"/>
    <p:sldId id="264" r:id="rId1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14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4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7D9A2-71CC-49CD-A988-8AB8352D53E9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5336B-C35D-4B57-B6B0-9347DAC1B5D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70F75-709A-447E-8FAD-BE8589638537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828CD-91BF-4E6A-A54C-F3335427FEB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F4479-3272-4244-8728-04A8DDF3AD1C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8B6D8-6227-4D05-86F5-9ECC40B5595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FFCE8-0F88-422C-8B83-2AC21887BD54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233B6-0346-410E-ADDF-047B5B602F9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380F6-1B93-41DF-91F9-BD11E361049F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8D4B2-DA6B-4E07-BF85-CC7412F139C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843D3-C87A-4ED6-94AD-76F3C4FCC79E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026D9-4918-4BAF-86AB-8C4E465E458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E77B4-50B1-4CE7-B4A7-F121DE0142EE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EBF4A-C92F-4506-8228-FD2C3956B29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89945-7149-4299-8DD7-2CC32FC64D66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27F1A-CBB9-4BF1-878C-D779E64F430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6854C-792C-4BD5-8318-470851CE63AA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7C372-2E4D-403B-BB32-FE98E7BDF83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2154C-C3ED-49AA-9733-C66B5470BE15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44CCE-D591-4A8B-97A0-7BFC00D4D92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21DF9-0CF7-426B-AF99-BDD20D728C0D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5BD3A-662E-4F35-9101-F3CCD9041A9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8C6379-1504-40C9-B5D6-CF1017BFCC77}" type="datetimeFigureOut">
              <a:rPr lang="fr-FR"/>
              <a:pPr>
                <a:defRPr/>
              </a:pPr>
              <a:t>26/08/2011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6AAB31-156E-45C1-86E8-15A4D5D67C8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500063"/>
            <a:ext cx="7772400" cy="1470025"/>
          </a:xfrm>
        </p:spPr>
        <p:txBody>
          <a:bodyPr/>
          <a:lstStyle/>
          <a:p>
            <a:r>
              <a:rPr lang="fr-CA" sz="4000" dirty="0" smtClean="0">
                <a:solidFill>
                  <a:srgbClr val="401427"/>
                </a:solidFill>
              </a:rPr>
              <a:t>How a Culture </a:t>
            </a:r>
            <a:r>
              <a:rPr lang="fr-CA" sz="4000" dirty="0" err="1" smtClean="0">
                <a:solidFill>
                  <a:srgbClr val="401427"/>
                </a:solidFill>
              </a:rPr>
              <a:t>Spreads</a:t>
            </a:r>
            <a:endParaRPr lang="fr-CA" sz="4000" dirty="0" smtClean="0">
              <a:solidFill>
                <a:srgbClr val="401427"/>
              </a:solidFill>
            </a:endParaRPr>
          </a:p>
        </p:txBody>
      </p:sp>
      <p:sp>
        <p:nvSpPr>
          <p:cNvPr id="2051" name="Sous-titre 2"/>
          <p:cNvSpPr>
            <a:spLocks noGrp="1"/>
          </p:cNvSpPr>
          <p:nvPr>
            <p:ph type="subTitle" idx="1"/>
          </p:nvPr>
        </p:nvSpPr>
        <p:spPr>
          <a:xfrm>
            <a:off x="1371600" y="1441450"/>
            <a:ext cx="6400800" cy="915988"/>
          </a:xfrm>
        </p:spPr>
        <p:txBody>
          <a:bodyPr/>
          <a:lstStyle/>
          <a:p>
            <a:r>
              <a:rPr lang="fr-CA" sz="2800" dirty="0" smtClean="0">
                <a:solidFill>
                  <a:srgbClr val="401427"/>
                </a:solidFill>
              </a:rPr>
              <a:t>Trade, </a:t>
            </a:r>
            <a:r>
              <a:rPr lang="fr-CA" sz="2800" dirty="0" err="1" smtClean="0">
                <a:solidFill>
                  <a:srgbClr val="401427"/>
                </a:solidFill>
              </a:rPr>
              <a:t>Travel</a:t>
            </a:r>
            <a:r>
              <a:rPr lang="fr-CA" sz="2800" dirty="0" smtClean="0">
                <a:solidFill>
                  <a:srgbClr val="401427"/>
                </a:solidFill>
              </a:rPr>
              <a:t> and </a:t>
            </a:r>
            <a:r>
              <a:rPr lang="fr-CA" sz="2800" dirty="0" err="1" smtClean="0">
                <a:solidFill>
                  <a:srgbClr val="401427"/>
                </a:solidFill>
              </a:rPr>
              <a:t>War</a:t>
            </a:r>
            <a:endParaRPr lang="fr-CA" sz="2800" dirty="0" smtClean="0">
              <a:solidFill>
                <a:srgbClr val="401427"/>
              </a:solidFill>
            </a:endParaRPr>
          </a:p>
          <a:p>
            <a:r>
              <a:rPr lang="fr-CA" sz="2800" dirty="0" smtClean="0">
                <a:solidFill>
                  <a:srgbClr val="401427"/>
                </a:solidFill>
              </a:rPr>
              <a:t>Cultural Diffusion – Unit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fr-CA" dirty="0" smtClean="0">
                <a:solidFill>
                  <a:srgbClr val="401427"/>
                </a:solidFill>
              </a:rPr>
              <a:t>Culture</a:t>
            </a: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4197350"/>
          </a:xfrm>
        </p:spPr>
        <p:txBody>
          <a:bodyPr/>
          <a:lstStyle/>
          <a:p>
            <a:r>
              <a:rPr lang="fr-CA" dirty="0" err="1" smtClean="0">
                <a:solidFill>
                  <a:srgbClr val="401427"/>
                </a:solidFill>
              </a:rPr>
              <a:t>Beliefs</a:t>
            </a:r>
            <a:r>
              <a:rPr lang="fr-CA" dirty="0" smtClean="0">
                <a:solidFill>
                  <a:srgbClr val="401427"/>
                </a:solidFill>
              </a:rPr>
              <a:t>, customs, </a:t>
            </a:r>
            <a:r>
              <a:rPr lang="fr-CA" dirty="0" err="1" smtClean="0">
                <a:solidFill>
                  <a:srgbClr val="401427"/>
                </a:solidFill>
              </a:rPr>
              <a:t>laws</a:t>
            </a:r>
            <a:r>
              <a:rPr lang="fr-CA" dirty="0" smtClean="0">
                <a:solidFill>
                  <a:srgbClr val="401427"/>
                </a:solidFill>
              </a:rPr>
              <a:t>, art and </a:t>
            </a:r>
            <a:r>
              <a:rPr lang="fr-CA" dirty="0" err="1" smtClean="0">
                <a:solidFill>
                  <a:srgbClr val="401427"/>
                </a:solidFill>
              </a:rPr>
              <a:t>ways</a:t>
            </a:r>
            <a:r>
              <a:rPr lang="fr-CA" dirty="0" smtClean="0">
                <a:solidFill>
                  <a:srgbClr val="401427"/>
                </a:solidFill>
              </a:rPr>
              <a:t> of living </a:t>
            </a:r>
            <a:r>
              <a:rPr lang="fr-CA" dirty="0" err="1" smtClean="0">
                <a:solidFill>
                  <a:srgbClr val="401427"/>
                </a:solidFill>
              </a:rPr>
              <a:t>that</a:t>
            </a:r>
            <a:r>
              <a:rPr lang="fr-CA" dirty="0" smtClean="0">
                <a:solidFill>
                  <a:srgbClr val="401427"/>
                </a:solidFill>
              </a:rPr>
              <a:t> a group of people </a:t>
            </a:r>
            <a:r>
              <a:rPr lang="fr-CA" dirty="0" err="1" smtClean="0">
                <a:solidFill>
                  <a:srgbClr val="401427"/>
                </a:solidFill>
              </a:rPr>
              <a:t>share</a:t>
            </a:r>
            <a:r>
              <a:rPr lang="fr-CA" dirty="0" smtClean="0">
                <a:solidFill>
                  <a:srgbClr val="401427"/>
                </a:solidFill>
              </a:rPr>
              <a:t>.</a:t>
            </a:r>
          </a:p>
        </p:txBody>
      </p:sp>
      <p:pic>
        <p:nvPicPr>
          <p:cNvPr id="1026" name="Picture 2" descr="C:\Documents and Settings\043delagarzal\Local Settings\Temporary Internet Files\Content.IE5\P5K3E2OF\MP90044389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789040"/>
            <a:ext cx="2872740" cy="2426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fr-CA" dirty="0" smtClean="0">
                <a:solidFill>
                  <a:srgbClr val="401427"/>
                </a:solidFill>
              </a:rPr>
              <a:t>Culture </a:t>
            </a:r>
            <a:r>
              <a:rPr lang="fr-CA" dirty="0" err="1" smtClean="0">
                <a:solidFill>
                  <a:srgbClr val="401427"/>
                </a:solidFill>
              </a:rPr>
              <a:t>Region</a:t>
            </a:r>
            <a:endParaRPr lang="fr-CA" dirty="0" smtClean="0">
              <a:solidFill>
                <a:srgbClr val="401427"/>
              </a:solidFill>
            </a:endParaRP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4197350"/>
          </a:xfrm>
        </p:spPr>
        <p:txBody>
          <a:bodyPr/>
          <a:lstStyle/>
          <a:p>
            <a:r>
              <a:rPr lang="fr-CA" dirty="0" smtClean="0">
                <a:solidFill>
                  <a:srgbClr val="401427"/>
                </a:solidFill>
              </a:rPr>
              <a:t>An area of the world in </a:t>
            </a:r>
            <a:r>
              <a:rPr lang="fr-CA" dirty="0" err="1" smtClean="0">
                <a:solidFill>
                  <a:srgbClr val="401427"/>
                </a:solidFill>
              </a:rPr>
              <a:t>which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many</a:t>
            </a:r>
            <a:r>
              <a:rPr lang="fr-CA" dirty="0" smtClean="0">
                <a:solidFill>
                  <a:srgbClr val="401427"/>
                </a:solidFill>
              </a:rPr>
              <a:t> people </a:t>
            </a:r>
            <a:r>
              <a:rPr lang="fr-CA" dirty="0" err="1" smtClean="0">
                <a:solidFill>
                  <a:srgbClr val="401427"/>
                </a:solidFill>
              </a:rPr>
              <a:t>share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similar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beliefs</a:t>
            </a:r>
            <a:r>
              <a:rPr lang="fr-CA" dirty="0" smtClean="0">
                <a:solidFill>
                  <a:srgbClr val="401427"/>
                </a:solidFill>
              </a:rPr>
              <a:t>, </a:t>
            </a:r>
            <a:r>
              <a:rPr lang="fr-CA" dirty="0" err="1" smtClean="0">
                <a:solidFill>
                  <a:srgbClr val="401427"/>
                </a:solidFill>
              </a:rPr>
              <a:t>history</a:t>
            </a:r>
            <a:r>
              <a:rPr lang="fr-CA" dirty="0" smtClean="0">
                <a:solidFill>
                  <a:srgbClr val="401427"/>
                </a:solidFill>
              </a:rPr>
              <a:t> and </a:t>
            </a:r>
            <a:r>
              <a:rPr lang="fr-CA" dirty="0" err="1" smtClean="0">
                <a:solidFill>
                  <a:srgbClr val="401427"/>
                </a:solidFill>
              </a:rPr>
              <a:t>languages</a:t>
            </a:r>
            <a:r>
              <a:rPr lang="fr-CA" dirty="0" smtClean="0">
                <a:solidFill>
                  <a:srgbClr val="401427"/>
                </a:solidFill>
              </a:rPr>
              <a:t>.</a:t>
            </a:r>
          </a:p>
        </p:txBody>
      </p:sp>
      <p:pic>
        <p:nvPicPr>
          <p:cNvPr id="2050" name="Picture 2" descr="C:\Documents and Settings\043delagarzal\Local Settings\Temporary Internet Files\Content.IE5\3A8VE82P\MP90044448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717032"/>
            <a:ext cx="4139952" cy="2755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fr-CA" dirty="0" err="1" smtClean="0">
                <a:solidFill>
                  <a:srgbClr val="401427"/>
                </a:solidFill>
              </a:rPr>
              <a:t>Belief</a:t>
            </a:r>
            <a:r>
              <a:rPr lang="fr-CA" dirty="0" smtClean="0">
                <a:solidFill>
                  <a:srgbClr val="401427"/>
                </a:solidFill>
              </a:rPr>
              <a:t> System</a:t>
            </a: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3816424"/>
          </a:xfrm>
        </p:spPr>
        <p:txBody>
          <a:bodyPr/>
          <a:lstStyle/>
          <a:p>
            <a:r>
              <a:rPr lang="fr-CA" dirty="0" smtClean="0">
                <a:solidFill>
                  <a:srgbClr val="401427"/>
                </a:solidFill>
              </a:rPr>
              <a:t>A </a:t>
            </a:r>
            <a:r>
              <a:rPr lang="fr-CA" dirty="0" err="1" smtClean="0">
                <a:solidFill>
                  <a:srgbClr val="401427"/>
                </a:solidFill>
              </a:rPr>
              <a:t>faith</a:t>
            </a:r>
            <a:r>
              <a:rPr lang="fr-CA" dirty="0" smtClean="0">
                <a:solidFill>
                  <a:srgbClr val="401427"/>
                </a:solidFill>
              </a:rPr>
              <a:t> system </a:t>
            </a:r>
            <a:r>
              <a:rPr lang="fr-CA" dirty="0" err="1" smtClean="0">
                <a:solidFill>
                  <a:srgbClr val="401427"/>
                </a:solidFill>
              </a:rPr>
              <a:t>that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governs</a:t>
            </a:r>
            <a:r>
              <a:rPr lang="fr-CA" dirty="0" smtClean="0">
                <a:solidFill>
                  <a:srgbClr val="401427"/>
                </a:solidFill>
              </a:rPr>
              <a:t> how </a:t>
            </a:r>
            <a:r>
              <a:rPr lang="fr-CA" dirty="0" err="1" smtClean="0">
                <a:solidFill>
                  <a:srgbClr val="401427"/>
                </a:solidFill>
              </a:rPr>
              <a:t>you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think</a:t>
            </a:r>
            <a:r>
              <a:rPr lang="fr-CA" dirty="0" smtClean="0">
                <a:solidFill>
                  <a:srgbClr val="401427"/>
                </a:solidFill>
              </a:rPr>
              <a:t> and </a:t>
            </a:r>
            <a:r>
              <a:rPr lang="fr-CA" dirty="0" err="1" smtClean="0">
                <a:solidFill>
                  <a:srgbClr val="401427"/>
                </a:solidFill>
              </a:rPr>
              <a:t>behave</a:t>
            </a:r>
            <a:r>
              <a:rPr lang="fr-CA" dirty="0" smtClean="0">
                <a:solidFill>
                  <a:srgbClr val="401427"/>
                </a:solidFill>
              </a:rPr>
              <a:t>.  </a:t>
            </a:r>
          </a:p>
          <a:p>
            <a:r>
              <a:rPr lang="fr-CA" dirty="0" smtClean="0">
                <a:solidFill>
                  <a:srgbClr val="401427"/>
                </a:solidFill>
              </a:rPr>
              <a:t>It </a:t>
            </a:r>
            <a:r>
              <a:rPr lang="fr-CA" dirty="0" err="1" smtClean="0">
                <a:solidFill>
                  <a:srgbClr val="401427"/>
                </a:solidFill>
              </a:rPr>
              <a:t>give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answers</a:t>
            </a:r>
            <a:r>
              <a:rPr lang="fr-CA" dirty="0" smtClean="0">
                <a:solidFill>
                  <a:srgbClr val="401427"/>
                </a:solidFill>
              </a:rPr>
              <a:t> to the questions </a:t>
            </a:r>
            <a:r>
              <a:rPr lang="fr-CA" dirty="0" err="1" smtClean="0">
                <a:solidFill>
                  <a:srgbClr val="401427"/>
                </a:solidFill>
              </a:rPr>
              <a:t>that</a:t>
            </a:r>
            <a:r>
              <a:rPr lang="fr-CA" dirty="0" smtClean="0">
                <a:solidFill>
                  <a:srgbClr val="401427"/>
                </a:solidFill>
              </a:rPr>
              <a:t> people have about life and how to live </a:t>
            </a:r>
            <a:r>
              <a:rPr lang="fr-CA" dirty="0" err="1" smtClean="0">
                <a:solidFill>
                  <a:srgbClr val="401427"/>
                </a:solidFill>
              </a:rPr>
              <a:t>it</a:t>
            </a:r>
            <a:r>
              <a:rPr lang="fr-CA" dirty="0" smtClean="0">
                <a:solidFill>
                  <a:srgbClr val="401427"/>
                </a:solidFill>
              </a:rPr>
              <a:t>.</a:t>
            </a:r>
          </a:p>
          <a:p>
            <a:r>
              <a:rPr lang="fr-CA" dirty="0" smtClean="0">
                <a:solidFill>
                  <a:srgbClr val="401427"/>
                </a:solidFill>
              </a:rPr>
              <a:t>It </a:t>
            </a:r>
            <a:r>
              <a:rPr lang="fr-CA" dirty="0" err="1" smtClean="0">
                <a:solidFill>
                  <a:srgbClr val="401427"/>
                </a:solidFill>
              </a:rPr>
              <a:t>can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be</a:t>
            </a:r>
            <a:r>
              <a:rPr lang="fr-CA" dirty="0" smtClean="0">
                <a:solidFill>
                  <a:srgbClr val="401427"/>
                </a:solidFill>
              </a:rPr>
              <a:t> a religion or a </a:t>
            </a:r>
            <a:r>
              <a:rPr lang="fr-CA" dirty="0" err="1" smtClean="0">
                <a:solidFill>
                  <a:srgbClr val="401427"/>
                </a:solidFill>
              </a:rPr>
              <a:t>way</a:t>
            </a:r>
            <a:r>
              <a:rPr lang="fr-CA" dirty="0" smtClean="0">
                <a:solidFill>
                  <a:srgbClr val="401427"/>
                </a:solidFill>
              </a:rPr>
              <a:t> of living </a:t>
            </a:r>
            <a:r>
              <a:rPr lang="fr-CA" dirty="0" err="1" smtClean="0">
                <a:solidFill>
                  <a:srgbClr val="401427"/>
                </a:solidFill>
              </a:rPr>
              <a:t>your</a:t>
            </a:r>
            <a:r>
              <a:rPr lang="fr-CA" dirty="0" smtClean="0">
                <a:solidFill>
                  <a:srgbClr val="401427"/>
                </a:solidFill>
              </a:rPr>
              <a:t> life.</a:t>
            </a:r>
          </a:p>
        </p:txBody>
      </p:sp>
      <p:pic>
        <p:nvPicPr>
          <p:cNvPr id="3074" name="Picture 2" descr="C:\Documents and Settings\043delagarzal\Local Settings\Temporary Internet Files\Content.IE5\HMZNUA20\MP90039952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005064"/>
            <a:ext cx="3914488" cy="2608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2143125" y="274638"/>
            <a:ext cx="6543675" cy="1143000"/>
          </a:xfrm>
        </p:spPr>
        <p:txBody>
          <a:bodyPr/>
          <a:lstStyle/>
          <a:p>
            <a:pPr algn="l"/>
            <a:r>
              <a:rPr lang="fr-CA" dirty="0" smtClean="0">
                <a:solidFill>
                  <a:srgbClr val="401427"/>
                </a:solidFill>
              </a:rPr>
              <a:t>Trade</a:t>
            </a: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2143125" y="1600200"/>
            <a:ext cx="6543675" cy="4525963"/>
          </a:xfrm>
        </p:spPr>
        <p:txBody>
          <a:bodyPr/>
          <a:lstStyle/>
          <a:p>
            <a:r>
              <a:rPr lang="fr-CA" dirty="0" smtClean="0">
                <a:solidFill>
                  <a:srgbClr val="401427"/>
                </a:solidFill>
              </a:rPr>
              <a:t>Merchants share </a:t>
            </a:r>
            <a:r>
              <a:rPr lang="fr-CA" dirty="0" err="1" smtClean="0">
                <a:solidFill>
                  <a:srgbClr val="401427"/>
                </a:solidFill>
              </a:rPr>
              <a:t>their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goods</a:t>
            </a:r>
            <a:r>
              <a:rPr lang="fr-CA" dirty="0" smtClean="0">
                <a:solidFill>
                  <a:srgbClr val="401427"/>
                </a:solidFill>
              </a:rPr>
              <a:t> and services and culture </a:t>
            </a:r>
            <a:r>
              <a:rPr lang="fr-CA" dirty="0" err="1" smtClean="0">
                <a:solidFill>
                  <a:srgbClr val="401427"/>
                </a:solidFill>
              </a:rPr>
              <a:t>with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others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at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different</a:t>
            </a:r>
            <a:r>
              <a:rPr lang="fr-CA" dirty="0" smtClean="0">
                <a:solidFill>
                  <a:srgbClr val="401427"/>
                </a:solidFill>
              </a:rPr>
              <a:t> ports and </a:t>
            </a:r>
            <a:r>
              <a:rPr lang="fr-CA" dirty="0" err="1" smtClean="0">
                <a:solidFill>
                  <a:srgbClr val="401427"/>
                </a:solidFill>
              </a:rPr>
              <a:t>trading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centers</a:t>
            </a:r>
            <a:r>
              <a:rPr lang="fr-CA" dirty="0" smtClean="0">
                <a:solidFill>
                  <a:srgbClr val="401427"/>
                </a:solidFill>
              </a:rPr>
              <a:t>.</a:t>
            </a:r>
          </a:p>
          <a:p>
            <a:r>
              <a:rPr lang="fr-CA" dirty="0" err="1" smtClean="0">
                <a:solidFill>
                  <a:srgbClr val="401427"/>
                </a:solidFill>
              </a:rPr>
              <a:t>Examples</a:t>
            </a:r>
            <a:r>
              <a:rPr lang="fr-CA" dirty="0" smtClean="0">
                <a:solidFill>
                  <a:srgbClr val="401427"/>
                </a:solidFill>
              </a:rPr>
              <a:t> are how </a:t>
            </a:r>
            <a:r>
              <a:rPr lang="fr-CA" dirty="0" err="1" smtClean="0">
                <a:solidFill>
                  <a:srgbClr val="401427"/>
                </a:solidFill>
              </a:rPr>
              <a:t>pasta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through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trade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went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from</a:t>
            </a:r>
            <a:r>
              <a:rPr lang="fr-CA" dirty="0" smtClean="0">
                <a:solidFill>
                  <a:srgbClr val="401427"/>
                </a:solidFill>
              </a:rPr>
              <a:t> China (the </a:t>
            </a:r>
            <a:r>
              <a:rPr lang="fr-CA" dirty="0" err="1" smtClean="0">
                <a:solidFill>
                  <a:srgbClr val="401427"/>
                </a:solidFill>
              </a:rPr>
              <a:t>originator</a:t>
            </a:r>
            <a:r>
              <a:rPr lang="fr-CA" dirty="0" smtClean="0">
                <a:solidFill>
                  <a:srgbClr val="401427"/>
                </a:solidFill>
              </a:rPr>
              <a:t>) to </a:t>
            </a:r>
            <a:r>
              <a:rPr lang="fr-CA" dirty="0" err="1" smtClean="0">
                <a:solidFill>
                  <a:srgbClr val="401427"/>
                </a:solidFill>
              </a:rPr>
              <a:t>Italy</a:t>
            </a:r>
            <a:r>
              <a:rPr lang="fr-CA" dirty="0" smtClean="0">
                <a:solidFill>
                  <a:srgbClr val="401427"/>
                </a:solidFill>
              </a:rPr>
              <a:t>, and how pizza </a:t>
            </a:r>
            <a:r>
              <a:rPr lang="fr-CA" dirty="0" err="1" smtClean="0">
                <a:solidFill>
                  <a:srgbClr val="401427"/>
                </a:solidFill>
              </a:rPr>
              <a:t>went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from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Italy</a:t>
            </a:r>
            <a:r>
              <a:rPr lang="fr-CA" dirty="0" smtClean="0">
                <a:solidFill>
                  <a:srgbClr val="401427"/>
                </a:solidFill>
              </a:rPr>
              <a:t> to the 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2143125" y="274638"/>
            <a:ext cx="6543675" cy="1143000"/>
          </a:xfrm>
        </p:spPr>
        <p:txBody>
          <a:bodyPr/>
          <a:lstStyle/>
          <a:p>
            <a:pPr algn="l"/>
            <a:r>
              <a:rPr lang="fr-CA" dirty="0" err="1" smtClean="0">
                <a:solidFill>
                  <a:srgbClr val="401427"/>
                </a:solidFill>
              </a:rPr>
              <a:t>Travel</a:t>
            </a:r>
            <a:endParaRPr lang="fr-CA" dirty="0" smtClean="0">
              <a:solidFill>
                <a:srgbClr val="401427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2143125" y="1600200"/>
            <a:ext cx="6543675" cy="4525963"/>
          </a:xfrm>
        </p:spPr>
        <p:txBody>
          <a:bodyPr/>
          <a:lstStyle/>
          <a:p>
            <a:r>
              <a:rPr lang="fr-CA" dirty="0" smtClean="0">
                <a:solidFill>
                  <a:srgbClr val="401427"/>
                </a:solidFill>
              </a:rPr>
              <a:t>Local people observe and </a:t>
            </a:r>
            <a:r>
              <a:rPr lang="fr-CA" dirty="0" err="1" smtClean="0">
                <a:solidFill>
                  <a:srgbClr val="401427"/>
                </a:solidFill>
              </a:rPr>
              <a:t>discuss</a:t>
            </a:r>
            <a:r>
              <a:rPr lang="fr-CA" dirty="0" smtClean="0">
                <a:solidFill>
                  <a:srgbClr val="401427"/>
                </a:solidFill>
              </a:rPr>
              <a:t> culture of </a:t>
            </a:r>
            <a:r>
              <a:rPr lang="fr-CA" dirty="0" err="1" smtClean="0">
                <a:solidFill>
                  <a:srgbClr val="401427"/>
                </a:solidFill>
              </a:rPr>
              <a:t>travelers</a:t>
            </a:r>
            <a:r>
              <a:rPr lang="fr-CA" dirty="0" smtClean="0">
                <a:solidFill>
                  <a:srgbClr val="401427"/>
                </a:solidFill>
              </a:rPr>
              <a:t>.</a:t>
            </a:r>
          </a:p>
          <a:p>
            <a:r>
              <a:rPr lang="fr-CA" dirty="0" err="1" smtClean="0">
                <a:solidFill>
                  <a:srgbClr val="401427"/>
                </a:solidFill>
              </a:rPr>
              <a:t>Examples</a:t>
            </a:r>
            <a:r>
              <a:rPr lang="fr-CA" dirty="0" smtClean="0">
                <a:solidFill>
                  <a:srgbClr val="401427"/>
                </a:solidFill>
              </a:rPr>
              <a:t> are how </a:t>
            </a:r>
            <a:r>
              <a:rPr lang="fr-CA" dirty="0" err="1" smtClean="0">
                <a:solidFill>
                  <a:srgbClr val="401427"/>
                </a:solidFill>
              </a:rPr>
              <a:t>movies</a:t>
            </a:r>
            <a:r>
              <a:rPr lang="fr-CA" dirty="0" smtClean="0">
                <a:solidFill>
                  <a:srgbClr val="401427"/>
                </a:solidFill>
              </a:rPr>
              <a:t> and </a:t>
            </a:r>
            <a:r>
              <a:rPr lang="fr-CA" dirty="0" err="1" smtClean="0">
                <a:solidFill>
                  <a:srgbClr val="401427"/>
                </a:solidFill>
              </a:rPr>
              <a:t>literature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travel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across</a:t>
            </a:r>
            <a:r>
              <a:rPr lang="fr-CA" dirty="0" smtClean="0">
                <a:solidFill>
                  <a:srgbClr val="401427"/>
                </a:solidFill>
              </a:rPr>
              <a:t> the continent of </a:t>
            </a:r>
            <a:r>
              <a:rPr lang="fr-CA" dirty="0" err="1" smtClean="0">
                <a:solidFill>
                  <a:srgbClr val="401427"/>
                </a:solidFill>
              </a:rPr>
              <a:t>North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America</a:t>
            </a:r>
            <a:r>
              <a:rPr lang="fr-CA" dirty="0" smtClean="0">
                <a:solidFill>
                  <a:srgbClr val="401427"/>
                </a:solidFill>
              </a:rPr>
              <a:t> to Europe, and how Western </a:t>
            </a:r>
            <a:r>
              <a:rPr lang="fr-CA" dirty="0" err="1" smtClean="0">
                <a:solidFill>
                  <a:srgbClr val="401427"/>
                </a:solidFill>
              </a:rPr>
              <a:t>Dress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is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copied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throughout</a:t>
            </a:r>
            <a:r>
              <a:rPr lang="fr-CA" dirty="0" smtClean="0">
                <a:solidFill>
                  <a:srgbClr val="401427"/>
                </a:solidFill>
              </a:rPr>
              <a:t> the world.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2143125" y="274638"/>
            <a:ext cx="6543675" cy="1143000"/>
          </a:xfrm>
        </p:spPr>
        <p:txBody>
          <a:bodyPr/>
          <a:lstStyle/>
          <a:p>
            <a:pPr algn="l"/>
            <a:r>
              <a:rPr lang="fr-CA" dirty="0" err="1" smtClean="0">
                <a:solidFill>
                  <a:srgbClr val="401427"/>
                </a:solidFill>
              </a:rPr>
              <a:t>War</a:t>
            </a:r>
            <a:endParaRPr lang="fr-CA" dirty="0" smtClean="0">
              <a:solidFill>
                <a:srgbClr val="401427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2143125" y="1600200"/>
            <a:ext cx="6543675" cy="4525963"/>
          </a:xfrm>
        </p:spPr>
        <p:txBody>
          <a:bodyPr/>
          <a:lstStyle/>
          <a:p>
            <a:r>
              <a:rPr lang="fr-CA" dirty="0" err="1" smtClean="0">
                <a:solidFill>
                  <a:srgbClr val="401427"/>
                </a:solidFill>
              </a:rPr>
              <a:t>Those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who</a:t>
            </a:r>
            <a:r>
              <a:rPr lang="fr-CA" dirty="0" smtClean="0">
                <a:solidFill>
                  <a:srgbClr val="401427"/>
                </a:solidFill>
              </a:rPr>
              <a:t> are </a:t>
            </a:r>
            <a:r>
              <a:rPr lang="fr-CA" dirty="0" err="1" smtClean="0">
                <a:solidFill>
                  <a:srgbClr val="401427"/>
                </a:solidFill>
              </a:rPr>
              <a:t>victorious</a:t>
            </a:r>
            <a:r>
              <a:rPr lang="fr-CA" dirty="0" smtClean="0">
                <a:solidFill>
                  <a:srgbClr val="401427"/>
                </a:solidFill>
              </a:rPr>
              <a:t> impose </a:t>
            </a:r>
            <a:r>
              <a:rPr lang="fr-CA" dirty="0" err="1" smtClean="0">
                <a:solidFill>
                  <a:srgbClr val="401427"/>
                </a:solidFill>
              </a:rPr>
              <a:t>their</a:t>
            </a:r>
            <a:r>
              <a:rPr lang="fr-CA" dirty="0" smtClean="0">
                <a:solidFill>
                  <a:srgbClr val="401427"/>
                </a:solidFill>
              </a:rPr>
              <a:t> culture </a:t>
            </a:r>
            <a:r>
              <a:rPr lang="fr-CA" dirty="0" err="1" smtClean="0">
                <a:solidFill>
                  <a:srgbClr val="401427"/>
                </a:solidFill>
              </a:rPr>
              <a:t>through</a:t>
            </a:r>
            <a:r>
              <a:rPr lang="fr-CA" dirty="0" smtClean="0">
                <a:solidFill>
                  <a:srgbClr val="401427"/>
                </a:solidFill>
              </a:rPr>
              <a:t> the </a:t>
            </a:r>
            <a:r>
              <a:rPr lang="fr-CA" dirty="0" err="1" smtClean="0">
                <a:solidFill>
                  <a:srgbClr val="401427"/>
                </a:solidFill>
              </a:rPr>
              <a:t>insitutions</a:t>
            </a:r>
            <a:r>
              <a:rPr lang="fr-CA" dirty="0" smtClean="0">
                <a:solidFill>
                  <a:srgbClr val="401427"/>
                </a:solidFill>
              </a:rPr>
              <a:t> of </a:t>
            </a:r>
            <a:r>
              <a:rPr lang="fr-CA" dirty="0" err="1" smtClean="0">
                <a:solidFill>
                  <a:srgbClr val="401427"/>
                </a:solidFill>
              </a:rPr>
              <a:t>those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they</a:t>
            </a:r>
            <a:r>
              <a:rPr lang="fr-CA" dirty="0" smtClean="0">
                <a:solidFill>
                  <a:srgbClr val="401427"/>
                </a:solidFill>
              </a:rPr>
              <a:t> have </a:t>
            </a:r>
            <a:r>
              <a:rPr lang="fr-CA" dirty="0" err="1" smtClean="0">
                <a:solidFill>
                  <a:srgbClr val="401427"/>
                </a:solidFill>
              </a:rPr>
              <a:t>defeated</a:t>
            </a:r>
            <a:r>
              <a:rPr lang="fr-CA" dirty="0" smtClean="0">
                <a:solidFill>
                  <a:srgbClr val="401427"/>
                </a:solidFill>
              </a:rPr>
              <a:t>.</a:t>
            </a:r>
          </a:p>
          <a:p>
            <a:r>
              <a:rPr lang="fr-CA" dirty="0" err="1" smtClean="0">
                <a:solidFill>
                  <a:srgbClr val="401427"/>
                </a:solidFill>
              </a:rPr>
              <a:t>Examples</a:t>
            </a:r>
            <a:r>
              <a:rPr lang="fr-CA" dirty="0" smtClean="0">
                <a:solidFill>
                  <a:srgbClr val="401427"/>
                </a:solidFill>
              </a:rPr>
              <a:t> are how English </a:t>
            </a:r>
            <a:r>
              <a:rPr lang="fr-CA" dirty="0" err="1" smtClean="0">
                <a:solidFill>
                  <a:srgbClr val="401427"/>
                </a:solidFill>
              </a:rPr>
              <a:t>is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now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spoken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through</a:t>
            </a:r>
            <a:r>
              <a:rPr lang="fr-CA" dirty="0" smtClean="0">
                <a:solidFill>
                  <a:srgbClr val="401427"/>
                </a:solidFill>
              </a:rPr>
              <a:t> Iraq and Afghanistan, and how </a:t>
            </a:r>
            <a:r>
              <a:rPr lang="fr-CA" dirty="0" err="1" smtClean="0">
                <a:solidFill>
                  <a:srgbClr val="401427"/>
                </a:solidFill>
              </a:rPr>
              <a:t>Russian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was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spoken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throughout</a:t>
            </a:r>
            <a:r>
              <a:rPr lang="fr-CA" dirty="0" smtClean="0">
                <a:solidFill>
                  <a:srgbClr val="401427"/>
                </a:solidFill>
              </a:rPr>
              <a:t> </a:t>
            </a:r>
            <a:r>
              <a:rPr lang="fr-CA" dirty="0" err="1" smtClean="0">
                <a:solidFill>
                  <a:srgbClr val="401427"/>
                </a:solidFill>
              </a:rPr>
              <a:t>Eastern</a:t>
            </a:r>
            <a:r>
              <a:rPr lang="fr-CA" dirty="0" smtClean="0">
                <a:solidFill>
                  <a:srgbClr val="401427"/>
                </a:solidFill>
              </a:rPr>
              <a:t> Europe </a:t>
            </a:r>
            <a:r>
              <a:rPr lang="fr-CA" dirty="0" err="1" smtClean="0">
                <a:solidFill>
                  <a:srgbClr val="401427"/>
                </a:solidFill>
              </a:rPr>
              <a:t>after</a:t>
            </a:r>
            <a:r>
              <a:rPr lang="fr-CA" dirty="0" smtClean="0">
                <a:solidFill>
                  <a:srgbClr val="401427"/>
                </a:solidFill>
              </a:rPr>
              <a:t> the Cold </a:t>
            </a:r>
            <a:r>
              <a:rPr lang="fr-CA" dirty="0" err="1" smtClean="0">
                <a:solidFill>
                  <a:srgbClr val="401427"/>
                </a:solidFill>
              </a:rPr>
              <a:t>War</a:t>
            </a:r>
            <a:r>
              <a:rPr lang="fr-CA" dirty="0" smtClean="0">
                <a:solidFill>
                  <a:srgbClr val="401427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Processing </a:t>
            </a:r>
            <a:r>
              <a:rPr lang="en-US" smtClean="0"/>
              <a:t>on bottom </a:t>
            </a:r>
            <a:r>
              <a:rPr lang="en-US" dirty="0" smtClean="0"/>
              <a:t>of page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short paragraph (5 sentences) that explains how a culture spreads from one region to another.</a:t>
            </a:r>
          </a:p>
          <a:p>
            <a:r>
              <a:rPr lang="en-US" dirty="0" smtClean="0"/>
              <a:t>Please use at least one example from your notes.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59B1A42-963F-4978-A7F5-C0BDEFD9B4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253</Words>
  <Application>Microsoft Office PowerPoint</Application>
  <PresentationFormat>On-screen Show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36</vt:lpstr>
      <vt:lpstr>How a Culture Spreads</vt:lpstr>
      <vt:lpstr>Culture</vt:lpstr>
      <vt:lpstr>Culture Region</vt:lpstr>
      <vt:lpstr>Belief System</vt:lpstr>
      <vt:lpstr>Trade</vt:lpstr>
      <vt:lpstr>Travel</vt:lpstr>
      <vt:lpstr>War</vt:lpstr>
      <vt:lpstr>Processing on bottom of page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a Culture Spreads</dc:title>
  <dc:creator>043DeLaGarzaL</dc:creator>
  <cp:lastModifiedBy>043delagarzal</cp:lastModifiedBy>
  <cp:revision>34</cp:revision>
  <dcterms:modified xsi:type="dcterms:W3CDTF">2011-08-26T20:50:41Z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TC103815379990</vt:lpwstr>
  </property>
</Properties>
</file>